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4" r:id="rId6"/>
    <p:sldId id="291" r:id="rId7"/>
    <p:sldId id="295" r:id="rId8"/>
    <p:sldId id="299" r:id="rId9"/>
    <p:sldId id="300" r:id="rId10"/>
    <p:sldId id="296" r:id="rId11"/>
    <p:sldId id="297" r:id="rId12"/>
    <p:sldId id="298" r:id="rId13"/>
    <p:sldId id="303" r:id="rId14"/>
    <p:sldId id="302" r:id="rId15"/>
    <p:sldId id="301" r:id="rId16"/>
    <p:sldId id="304" r:id="rId17"/>
    <p:sldId id="306" r:id="rId18"/>
    <p:sldId id="305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3" d="100"/>
          <a:sy n="83" d="100"/>
        </p:scale>
        <p:origin x="56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AE97-2958-413B-AAAD-33F22A069A73}" type="datetimeFigureOut">
              <a:rPr lang="it-IT" altLang="it-IT"/>
              <a:pPr>
                <a:defRPr/>
              </a:pPr>
              <a:t>19/03/2024</a:t>
            </a:fld>
            <a:endParaRPr lang="it-IT" altLang="it-IT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0DC2-9646-4A2C-BE74-7BC21DF58A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126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6959" y="1594456"/>
            <a:ext cx="5448721" cy="23920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chemeClr val="bg1"/>
                </a:solidFill>
              </a:rPr>
              <a:t>Il sommerso dei Disturbi dell’Alimentazione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596" y="4508500"/>
            <a:ext cx="4526280" cy="191068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Abbate Daga</a:t>
            </a:r>
          </a:p>
          <a:p>
            <a:pPr algn="ctr">
              <a:defRPr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Torino</a:t>
            </a:r>
          </a:p>
          <a:p>
            <a:pPr algn="ctr">
              <a:defRPr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di Neuroscienze</a:t>
            </a:r>
          </a:p>
          <a:p>
            <a:pPr algn="ctr">
              <a:defRPr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 Centro Esperto regionale DCA</a:t>
            </a:r>
          </a:p>
          <a:p>
            <a:pPr algn="ctr">
              <a:defRPr/>
            </a:pPr>
            <a:r>
              <a: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AOU Città della Salute e della Scienza</a:t>
            </a:r>
          </a:p>
        </p:txBody>
      </p:sp>
      <p:pic>
        <p:nvPicPr>
          <p:cNvPr id="5" name="Picture 13" descr="logocittasa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87" y="250914"/>
            <a:ext cx="1605501" cy="12525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52" y="118193"/>
            <a:ext cx="1355671" cy="14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91440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960564"/>
            <a:ext cx="89820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4224338" y="4005263"/>
            <a:ext cx="1871662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295776" y="4508500"/>
            <a:ext cx="1008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2" name="CasellaDiTesto 6"/>
          <p:cNvSpPr txBox="1">
            <a:spLocks noChangeArrowheads="1"/>
          </p:cNvSpPr>
          <p:nvPr/>
        </p:nvSpPr>
        <p:spPr bwMode="auto">
          <a:xfrm>
            <a:off x="9502776" y="608330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033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15888"/>
            <a:ext cx="38417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1844675"/>
            <a:ext cx="62976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asellaDiTesto 3"/>
          <p:cNvSpPr txBox="1">
            <a:spLocks noChangeArrowheads="1"/>
          </p:cNvSpPr>
          <p:nvPr/>
        </p:nvSpPr>
        <p:spPr bwMode="auto">
          <a:xfrm>
            <a:off x="9191625" y="609282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2018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398714"/>
            <a:ext cx="2200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53815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diagnosi di un disturbo mentale e/o di un disturbo dell’alimentazione è fondamentale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6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739" y="1706564"/>
            <a:ext cx="69945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83359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CasellaDiTesto 7"/>
          <p:cNvSpPr txBox="1">
            <a:spLocks noChangeArrowheads="1"/>
          </p:cNvSpPr>
          <p:nvPr/>
        </p:nvSpPr>
        <p:spPr bwMode="auto">
          <a:xfrm>
            <a:off x="9574213" y="63817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949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asellaDiTesto 5"/>
          <p:cNvSpPr txBox="1">
            <a:spLocks noChangeArrowheads="1"/>
          </p:cNvSpPr>
          <p:nvPr/>
        </p:nvSpPr>
        <p:spPr bwMode="auto">
          <a:xfrm>
            <a:off x="8675689" y="6300788"/>
            <a:ext cx="181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Linardon  2018</a:t>
            </a:r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15889"/>
            <a:ext cx="91503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1125538"/>
            <a:ext cx="9240837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3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6806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Stigma e professione medica</a:t>
            </a:r>
            <a:endParaRPr lang="it-IT" dirty="0"/>
          </a:p>
        </p:txBody>
      </p:sp>
      <p:pic>
        <p:nvPicPr>
          <p:cNvPr id="2050" name="Picture 2" descr="A Sanremo l’omaggio all’universo femminile delle regine Big Mama 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7" y="2113688"/>
            <a:ext cx="4454318" cy="38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renoi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55" y="716881"/>
            <a:ext cx="4823575" cy="34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urydice_orph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88" y="4050613"/>
            <a:ext cx="3767879" cy="26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1092" y="3032684"/>
            <a:ext cx="4474587" cy="105487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Grazie per l’attenzione</a:t>
            </a:r>
            <a:endParaRPr lang="it-IT" sz="4000" dirty="0"/>
          </a:p>
        </p:txBody>
      </p:sp>
      <p:pic>
        <p:nvPicPr>
          <p:cNvPr id="9218" name="Picture 2" descr="E fidati chi ci tiene davvero ti cerca anche dopo mille litig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71" y="4087556"/>
            <a:ext cx="2651954" cy="26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iTo volta pagina, ecco il nuovo logo dell'ateneo: un toro su t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00" y="-50546"/>
            <a:ext cx="4503730" cy="27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spedale di San Giovanni Battista e della Città di Torino - L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10" y="4548407"/>
            <a:ext cx="3456075" cy="155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72" y="160825"/>
            <a:ext cx="9352455" cy="161295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91" y="1877427"/>
            <a:ext cx="8886968" cy="42614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38932" y="6313494"/>
            <a:ext cx="203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Dawes</a:t>
            </a:r>
            <a:r>
              <a:rPr lang="it-IT" dirty="0" smtClean="0"/>
              <a:t> et al. 2016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076929" y="3133773"/>
            <a:ext cx="8036611" cy="367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72" y="257319"/>
            <a:ext cx="8715129" cy="15623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17" y="2223631"/>
            <a:ext cx="4232366" cy="35445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307" y="1896631"/>
            <a:ext cx="3726272" cy="3820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334098" y="6276736"/>
            <a:ext cx="13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2016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49595" y="3441638"/>
            <a:ext cx="3845994" cy="367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35144" y="2738604"/>
            <a:ext cx="2986734" cy="304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48" y="218749"/>
            <a:ext cx="7759019" cy="14560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89" y="2775364"/>
            <a:ext cx="11473812" cy="145660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646557" y="6106722"/>
            <a:ext cx="133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54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8913"/>
            <a:ext cx="57404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asellaDiTesto 2"/>
          <p:cNvSpPr txBox="1">
            <a:spLocks noChangeArrowheads="1"/>
          </p:cNvSpPr>
          <p:nvPr/>
        </p:nvSpPr>
        <p:spPr bwMode="auto">
          <a:xfrm>
            <a:off x="10041895" y="630078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dirty="0" err="1"/>
              <a:t>Afzal</a:t>
            </a:r>
            <a:r>
              <a:rPr lang="it-IT" altLang="it-IT" dirty="0"/>
              <a:t> et al. 2021</a:t>
            </a:r>
          </a:p>
        </p:txBody>
      </p:sp>
      <p:pic>
        <p:nvPicPr>
          <p:cNvPr id="4915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0" y="2220610"/>
            <a:ext cx="11383974" cy="276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85425" y="3267027"/>
            <a:ext cx="9687611" cy="271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0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5314" y="277813"/>
            <a:ext cx="5921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696450" y="61579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2014</a:t>
            </a:r>
          </a:p>
        </p:txBody>
      </p:sp>
      <p:graphicFrame>
        <p:nvGraphicFramePr>
          <p:cNvPr id="32772" name="Object 7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918867"/>
              </p:ext>
            </p:extLst>
          </p:nvPr>
        </p:nvGraphicFramePr>
        <p:xfrm>
          <a:off x="4112502" y="2150388"/>
          <a:ext cx="11092269" cy="745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fico" r:id="rId7" imgW="14882392" imgH="10001721" progId="MSGraph.Chart.8">
                  <p:embed followColorScheme="full"/>
                </p:oleObj>
              </mc:Choice>
              <mc:Fallback>
                <p:oleObj name="Grafico" r:id="rId7" imgW="14882392" imgH="10001721" progId="MSGraph.Chart.8">
                  <p:embed followColorScheme="full"/>
                  <p:pic>
                    <p:nvPicPr>
                      <p:cNvPr id="327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502" y="2150388"/>
                        <a:ext cx="11092269" cy="745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2927350" y="6184901"/>
            <a:ext cx="560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Comorbilità psichiatrica in candidati alla chirurgia</a:t>
            </a:r>
          </a:p>
        </p:txBody>
      </p:sp>
    </p:spTree>
    <p:extLst>
      <p:ext uri="{BB962C8B-B14F-4D97-AF65-F5344CB8AC3E}">
        <p14:creationId xmlns:p14="http://schemas.microsoft.com/office/powerpoint/2010/main" val="4001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23" y="445712"/>
            <a:ext cx="7700581" cy="1325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49" y="2551884"/>
            <a:ext cx="6889275" cy="13211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88" y="3975488"/>
            <a:ext cx="7231818" cy="236098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987204" y="661676"/>
            <a:ext cx="118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2023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067590" y="31153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2022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083228" y="4172237"/>
            <a:ext cx="822501" cy="19115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691068" y="4172236"/>
            <a:ext cx="771171" cy="18755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7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24" y="296863"/>
            <a:ext cx="8135937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diritto 3"/>
          <p:cNvCxnSpPr/>
          <p:nvPr/>
        </p:nvCxnSpPr>
        <p:spPr>
          <a:xfrm flipV="1">
            <a:off x="8257170" y="4815534"/>
            <a:ext cx="1452012" cy="27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Meccanismi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6548" y="2108201"/>
            <a:ext cx="10058400" cy="4908326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Reward</a:t>
            </a:r>
            <a:endParaRPr lang="it-IT" sz="2800" dirty="0"/>
          </a:p>
          <a:p>
            <a:pPr lvl="3"/>
            <a:r>
              <a:rPr lang="it-IT" sz="2200" dirty="0" smtClean="0"/>
              <a:t>Dipendenza da cibo</a:t>
            </a:r>
          </a:p>
          <a:p>
            <a:r>
              <a:rPr lang="it-IT" sz="3000" dirty="0" smtClean="0"/>
              <a:t>Dipendenza da comportamento</a:t>
            </a:r>
          </a:p>
          <a:p>
            <a:r>
              <a:rPr lang="it-IT" sz="2800" dirty="0" smtClean="0"/>
              <a:t>Impulsività</a:t>
            </a:r>
          </a:p>
          <a:p>
            <a:r>
              <a:rPr lang="it-IT" sz="2800" dirty="0" err="1" smtClean="0"/>
              <a:t>Emotional</a:t>
            </a:r>
            <a:r>
              <a:rPr lang="it-IT" sz="2800" dirty="0" smtClean="0"/>
              <a:t> </a:t>
            </a:r>
            <a:r>
              <a:rPr lang="it-IT" sz="2800" dirty="0" err="1" smtClean="0"/>
              <a:t>Eating</a:t>
            </a:r>
            <a:endParaRPr lang="it-IT" sz="2800" dirty="0" smtClean="0"/>
          </a:p>
          <a:p>
            <a:r>
              <a:rPr lang="it-IT" sz="2800" dirty="0" smtClean="0"/>
              <a:t>Trauma</a:t>
            </a:r>
          </a:p>
          <a:p>
            <a:r>
              <a:rPr lang="it-IT" sz="2800" dirty="0" smtClean="0"/>
              <a:t>Infiammazione?</a:t>
            </a:r>
          </a:p>
          <a:p>
            <a:r>
              <a:rPr lang="it-IT" sz="2800" dirty="0" err="1" smtClean="0"/>
              <a:t>Microbiota</a:t>
            </a:r>
            <a:r>
              <a:rPr lang="it-IT" sz="2800" dirty="0" smtClean="0"/>
              <a:t>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35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164</TotalTime>
  <Words>90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RetrospectVTI</vt:lpstr>
      <vt:lpstr>Grafico di Microsoft Graph</vt:lpstr>
      <vt:lpstr>Il sommerso dei Disturbi dell’Alimentazione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Meccanismi</vt:lpstr>
      <vt:lpstr>Presentazione standard di PowerPoint</vt:lpstr>
      <vt:lpstr>Presentazione standard di PowerPoint</vt:lpstr>
      <vt:lpstr>La diagnosi di un disturbo mentale e/o di un disturbo dell’alimentazione è fondamentale</vt:lpstr>
      <vt:lpstr>Presentazione standard di PowerPoint</vt:lpstr>
      <vt:lpstr>Presentazione standard di PowerPoint</vt:lpstr>
      <vt:lpstr>Stigma e professione medica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Polo di Medicina Torino</cp:lastModifiedBy>
  <cp:revision>17</cp:revision>
  <dcterms:created xsi:type="dcterms:W3CDTF">2022-02-27T17:36:31Z</dcterms:created>
  <dcterms:modified xsi:type="dcterms:W3CDTF">2024-03-19T15:04:30Z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